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6466-AD05-465A-A305-61B0B8D2F409}" type="datetimeFigureOut">
              <a:rPr lang="id-ID" smtClean="0"/>
              <a:t>27/11/2018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7F8A-2B3E-4B97-83DB-1E0045C382D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0663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6466-AD05-465A-A305-61B0B8D2F409}" type="datetimeFigureOut">
              <a:rPr lang="id-ID" smtClean="0"/>
              <a:t>27/11/2018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7F8A-2B3E-4B97-83DB-1E0045C382D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96625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6466-AD05-465A-A305-61B0B8D2F409}" type="datetimeFigureOut">
              <a:rPr lang="id-ID" smtClean="0"/>
              <a:t>27/11/2018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7F8A-2B3E-4B97-83DB-1E0045C382D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56160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6466-AD05-465A-A305-61B0B8D2F409}" type="datetimeFigureOut">
              <a:rPr lang="id-ID" smtClean="0"/>
              <a:t>27/11/2018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7F8A-2B3E-4B97-83DB-1E0045C382D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06423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6466-AD05-465A-A305-61B0B8D2F409}" type="datetimeFigureOut">
              <a:rPr lang="id-ID" smtClean="0"/>
              <a:t>27/11/2018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7F8A-2B3E-4B97-83DB-1E0045C382D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49826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6466-AD05-465A-A305-61B0B8D2F409}" type="datetimeFigureOut">
              <a:rPr lang="id-ID" smtClean="0"/>
              <a:t>27/11/2018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7F8A-2B3E-4B97-83DB-1E0045C382D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33076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6466-AD05-465A-A305-61B0B8D2F409}" type="datetimeFigureOut">
              <a:rPr lang="id-ID" smtClean="0"/>
              <a:t>27/11/2018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7F8A-2B3E-4B97-83DB-1E0045C382D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4631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6466-AD05-465A-A305-61B0B8D2F409}" type="datetimeFigureOut">
              <a:rPr lang="id-ID" smtClean="0"/>
              <a:t>27/11/2018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7F8A-2B3E-4B97-83DB-1E0045C382D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43547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6466-AD05-465A-A305-61B0B8D2F409}" type="datetimeFigureOut">
              <a:rPr lang="id-ID" smtClean="0"/>
              <a:t>27/11/2018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7F8A-2B3E-4B97-83DB-1E0045C382D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39708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6466-AD05-465A-A305-61B0B8D2F409}" type="datetimeFigureOut">
              <a:rPr lang="id-ID" smtClean="0"/>
              <a:t>27/11/2018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7F8A-2B3E-4B97-83DB-1E0045C382D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4592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6466-AD05-465A-A305-61B0B8D2F409}" type="datetimeFigureOut">
              <a:rPr lang="id-ID" smtClean="0"/>
              <a:t>27/11/2018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7F8A-2B3E-4B97-83DB-1E0045C382D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18865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F6466-AD05-465A-A305-61B0B8D2F409}" type="datetimeFigureOut">
              <a:rPr lang="id-ID" smtClean="0"/>
              <a:t>27/11/2018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07F8A-2B3E-4B97-83DB-1E0045C382D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33505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>
            <a:noAutofit/>
          </a:bodyPr>
          <a:lstStyle/>
          <a:p>
            <a:r>
              <a:rPr lang="id-ID" sz="3600" dirty="0" smtClean="0">
                <a:latin typeface="Comic Sans MS" pitchFamily="66" charset="0"/>
              </a:rPr>
              <a:t>PENGAMALAN PANCASILA SILA KE-4 DALAM KEHIDUPAN SEHARI-HARI</a:t>
            </a:r>
            <a:endParaRPr lang="id-ID" sz="3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420888"/>
            <a:ext cx="8208912" cy="3960440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Nama Anggota Kelompok :</a:t>
            </a:r>
          </a:p>
          <a:p>
            <a:endParaRPr lang="id-ID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514350" indent="-514350">
              <a:buAutoNum type="arabicPeriod"/>
            </a:pP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Ananda Fajar</a:t>
            </a:r>
          </a:p>
          <a:p>
            <a:pPr marL="514350" indent="-514350">
              <a:buAutoNum type="arabicPeriod"/>
            </a:pP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Anastasia Damayanti</a:t>
            </a:r>
          </a:p>
          <a:p>
            <a:pPr marL="514350" indent="-514350">
              <a:buAutoNum type="arabicPeriod"/>
            </a:pP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Rina Andriyani</a:t>
            </a:r>
          </a:p>
          <a:p>
            <a:pPr marL="514350" indent="-514350">
              <a:buAutoNum type="arabicPeriod"/>
            </a:pP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Shidiq Jauhar</a:t>
            </a:r>
            <a:endParaRPr lang="id-ID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088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435280" cy="64087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sz="2400" dirty="0" smtClean="0">
                <a:latin typeface="Comic Sans MS" pitchFamily="66" charset="0"/>
              </a:rPr>
              <a:t>Sila 4.</a:t>
            </a:r>
          </a:p>
          <a:p>
            <a:pPr marL="0" indent="0" algn="just">
              <a:buNone/>
            </a:pPr>
            <a:r>
              <a:rPr lang="id-ID" sz="2600" i="1" u="sng" dirty="0" smtClean="0">
                <a:latin typeface="Comic Sans MS" pitchFamily="66" charset="0"/>
              </a:rPr>
              <a:t>Bunyi : Kerakyatan yang dipimpin oleh hikmat kebijaksanaan dalam permusyawaratan, perwakilan.</a:t>
            </a:r>
          </a:p>
          <a:p>
            <a:pPr marL="0" indent="0" algn="just">
              <a:buNone/>
            </a:pPr>
            <a:endParaRPr lang="id-ID" dirty="0" smtClean="0">
              <a:latin typeface="Comic Sans MS" pitchFamily="66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id-ID" sz="2400" dirty="0" smtClean="0">
                <a:latin typeface="Comic Sans MS" pitchFamily="66" charset="0"/>
              </a:rPr>
              <a:t> Hakikat sila ini adalah </a:t>
            </a:r>
            <a:r>
              <a:rPr lang="id-ID" sz="2400" b="1" u="sng" dirty="0" smtClean="0">
                <a:latin typeface="Comic Sans MS" pitchFamily="66" charset="0"/>
              </a:rPr>
              <a:t>demokras</a:t>
            </a:r>
            <a:r>
              <a:rPr lang="id-ID" sz="2400" u="sng" dirty="0" smtClean="0">
                <a:latin typeface="Comic Sans MS" pitchFamily="66" charset="0"/>
              </a:rPr>
              <a:t>i.</a:t>
            </a:r>
            <a:r>
              <a:rPr lang="id-ID" sz="2400" dirty="0" smtClean="0">
                <a:latin typeface="Comic Sans MS" pitchFamily="66" charset="0"/>
              </a:rPr>
              <a:t> Demokrasi dalam arti umum yaitu pemerintahan dari rakyat, oleh rakyat, dan untuk rakyat. Secara sederhana, demokrasi yang dimaksud adalah melibatkan </a:t>
            </a:r>
            <a:r>
              <a:rPr lang="id-ID" sz="2400" u="sng" dirty="0" smtClean="0">
                <a:latin typeface="Comic Sans MS" pitchFamily="66" charset="0"/>
              </a:rPr>
              <a:t>segenap bangsa </a:t>
            </a:r>
            <a:r>
              <a:rPr lang="id-ID" sz="2400" dirty="0" smtClean="0">
                <a:latin typeface="Comic Sans MS" pitchFamily="66" charset="0"/>
              </a:rPr>
              <a:t>dalam pemerintahan baik yang tergabung dalam pemerintahan dan kemudian adalah </a:t>
            </a:r>
            <a:r>
              <a:rPr lang="id-ID" sz="2400" u="sng" dirty="0" smtClean="0">
                <a:latin typeface="Comic Sans MS" pitchFamily="66" charset="0"/>
              </a:rPr>
              <a:t>peran rakyat yang diutamakan</a:t>
            </a:r>
            <a:r>
              <a:rPr lang="id-ID" sz="2400" dirty="0" smtClean="0">
                <a:latin typeface="Comic Sans MS" pitchFamily="66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id-ID" sz="2400" b="1" u="sng" dirty="0" smtClean="0">
                <a:latin typeface="Comic Sans MS" pitchFamily="66" charset="0"/>
              </a:rPr>
              <a:t>Pemusyawaratan. </a:t>
            </a:r>
            <a:r>
              <a:rPr lang="id-ID" sz="2400" dirty="0" smtClean="0">
                <a:latin typeface="Comic Sans MS" pitchFamily="66" charset="0"/>
              </a:rPr>
              <a:t>Artinya </a:t>
            </a:r>
            <a:r>
              <a:rPr lang="id-ID" sz="2400" u="sng" dirty="0" smtClean="0">
                <a:latin typeface="Comic Sans MS" pitchFamily="66" charset="0"/>
              </a:rPr>
              <a:t>mengusahakan putusan </a:t>
            </a:r>
            <a:r>
              <a:rPr lang="id-ID" sz="2400" dirty="0" smtClean="0">
                <a:latin typeface="Comic Sans MS" pitchFamily="66" charset="0"/>
              </a:rPr>
              <a:t>secara bulat, dan sesudah itu diadakan </a:t>
            </a:r>
            <a:r>
              <a:rPr lang="id-ID" sz="2400" u="sng" dirty="0" smtClean="0">
                <a:latin typeface="Comic Sans MS" pitchFamily="66" charset="0"/>
              </a:rPr>
              <a:t>tindakan bersama</a:t>
            </a:r>
            <a:r>
              <a:rPr lang="id-ID" sz="2400" dirty="0" smtClean="0">
                <a:latin typeface="Comic Sans MS" pitchFamily="66" charset="0"/>
              </a:rPr>
              <a:t>. Disini terjadi simpul yang penting yaitu mengusuahakan keputusan secara bulat. Bulat yang dimaksud adalah </a:t>
            </a:r>
            <a:r>
              <a:rPr lang="id-ID" sz="2400" u="sng" dirty="0" smtClean="0">
                <a:latin typeface="Comic Sans MS" pitchFamily="66" charset="0"/>
              </a:rPr>
              <a:t>hasil yang mufakat,</a:t>
            </a:r>
            <a:r>
              <a:rPr lang="id-ID" sz="2400" dirty="0" smtClean="0">
                <a:latin typeface="Comic Sans MS" pitchFamily="66" charset="0"/>
              </a:rPr>
              <a:t> artinya keputusan itu diambil dengan </a:t>
            </a:r>
            <a:r>
              <a:rPr lang="id-ID" sz="2400" b="1" u="sng" dirty="0" smtClean="0">
                <a:latin typeface="Comic Sans MS" pitchFamily="66" charset="0"/>
              </a:rPr>
              <a:t>kesepakatan bersama. </a:t>
            </a:r>
            <a:r>
              <a:rPr lang="id-ID" sz="2400" b="1" u="sng" dirty="0" smtClean="0">
                <a:latin typeface="Comic Sans MS" pitchFamily="66" charset="0"/>
              </a:rPr>
              <a:t>rety9iy747iii</a:t>
            </a:r>
            <a:endParaRPr lang="id-ID" sz="2400" b="1" u="sng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473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d-ID" i="1" u="sng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id-ID" sz="3000" dirty="0" smtClean="0">
                <a:latin typeface="Comic Sans MS" pitchFamily="66" charset="0"/>
              </a:rPr>
              <a:t>Contoh pengamalan:</a:t>
            </a:r>
          </a:p>
          <a:p>
            <a:pPr marL="0" indent="0" algn="just">
              <a:buNone/>
            </a:pPr>
            <a:endParaRPr lang="id-ID" sz="2600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id-ID" sz="2600" dirty="0" smtClean="0">
                <a:latin typeface="Comic Sans MS" pitchFamily="66" charset="0"/>
              </a:rPr>
              <a:t>1. Menghargai pendapat orang lain</a:t>
            </a:r>
          </a:p>
          <a:p>
            <a:pPr marL="0" indent="0" algn="just">
              <a:buNone/>
            </a:pPr>
            <a:r>
              <a:rPr lang="id-ID" sz="2600" dirty="0">
                <a:latin typeface="Comic Sans MS" pitchFamily="66" charset="0"/>
              </a:rPr>
              <a:t>2</a:t>
            </a:r>
            <a:r>
              <a:rPr lang="id-ID" sz="2600" dirty="0" smtClean="0">
                <a:latin typeface="Comic Sans MS" pitchFamily="66" charset="0"/>
              </a:rPr>
              <a:t>. Tidak memaksakan kehendak pada orang lain</a:t>
            </a:r>
          </a:p>
          <a:p>
            <a:pPr marL="0" indent="0" algn="just">
              <a:buNone/>
            </a:pPr>
            <a:r>
              <a:rPr lang="id-ID" sz="2600" dirty="0" smtClean="0">
                <a:latin typeface="Comic Sans MS" pitchFamily="66" charset="0"/>
              </a:rPr>
              <a:t>3.Menerima </a:t>
            </a:r>
            <a:r>
              <a:rPr lang="id-ID" sz="2600" dirty="0" smtClean="0">
                <a:latin typeface="Comic Sans MS" pitchFamily="66" charset="0"/>
              </a:rPr>
              <a:t>keputusan yang dihasilkan dalam musyawarah</a:t>
            </a:r>
          </a:p>
          <a:p>
            <a:pPr marL="0" indent="0" algn="just">
              <a:buNone/>
            </a:pPr>
            <a:r>
              <a:rPr lang="id-ID" sz="2600" dirty="0">
                <a:latin typeface="Comic Sans MS" pitchFamily="66" charset="0"/>
              </a:rPr>
              <a:t>4</a:t>
            </a:r>
            <a:r>
              <a:rPr lang="id-ID" sz="2600" dirty="0" smtClean="0">
                <a:latin typeface="Comic Sans MS" pitchFamily="66" charset="0"/>
              </a:rPr>
              <a:t>. Bekerja sama untuk mempertanggung jawabkan hasil keputusan</a:t>
            </a:r>
            <a:endParaRPr lang="id-ID" sz="2800" dirty="0" smtClean="0">
              <a:latin typeface="Comic Sans MS" pitchFamily="66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id-ID" sz="2800" dirty="0" smtClean="0">
                <a:latin typeface="Comic Sans MS" pitchFamily="66" charset="0"/>
              </a:rPr>
              <a:t>5.  Pemilihan ketua RT dan RW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id-ID" sz="2800" dirty="0" smtClean="0">
                <a:latin typeface="Comic Sans MS" pitchFamily="66" charset="0"/>
              </a:rPr>
              <a:t>6. Pemilihan ketua kelas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id-ID" sz="2800" dirty="0" smtClean="0">
                <a:latin typeface="Comic Sans MS" pitchFamily="66" charset="0"/>
              </a:rPr>
              <a:t>7. Pemilihan komite sekolah</a:t>
            </a:r>
          </a:p>
          <a:p>
            <a:pPr marL="0" indent="0">
              <a:buNone/>
            </a:pPr>
            <a:endParaRPr lang="id-ID" sz="2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43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endParaRPr lang="id-ID" sz="9600" dirty="0" smtClean="0">
              <a:latin typeface="Comic Sans MS" pitchFamily="66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id-ID" sz="9600" dirty="0" smtClean="0">
                <a:latin typeface="Comic Sans MS" pitchFamily="66" charset="0"/>
              </a:rPr>
              <a:t>8</a:t>
            </a:r>
            <a:r>
              <a:rPr lang="id-ID" sz="11200" dirty="0" smtClean="0">
                <a:latin typeface="Comic Sans MS" pitchFamily="66" charset="0"/>
              </a:rPr>
              <a:t>. Menuntut anggota legislatif untuk giat bekerja dalam menyelesaikan produk legislasi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id-ID" sz="11200" dirty="0" smtClean="0">
                <a:latin typeface="Comic Sans MS" pitchFamily="66" charset="0"/>
              </a:rPr>
              <a:t>9. Pembentukan dewan wali siswa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id-ID" sz="11200" dirty="0" smtClean="0">
                <a:latin typeface="Comic Sans MS" pitchFamily="66" charset="0"/>
              </a:rPr>
              <a:t>10. Penerapan teori kedaulatan rakyat dalam hidup bernegara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id-ID" sz="11200" dirty="0" smtClean="0">
                <a:latin typeface="Comic Sans MS" pitchFamily="66" charset="0"/>
              </a:rPr>
              <a:t>11. Pembentukan dewan perwakilan daerah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id-ID" sz="11200" dirty="0" smtClean="0">
                <a:latin typeface="Comic Sans MS" pitchFamily="66" charset="0"/>
              </a:rPr>
              <a:t>12. Pemilihan anggota Dewan Perwakilan Daerah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id-ID" sz="11200" dirty="0" smtClean="0">
                <a:latin typeface="Comic Sans MS" pitchFamily="66" charset="0"/>
              </a:rPr>
              <a:t>13. Pembentukan forum warga penghuni rusun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id-ID" sz="11200" dirty="0" smtClean="0">
                <a:latin typeface="Comic Sans MS" pitchFamily="66" charset="0"/>
              </a:rPr>
              <a:t>14. Mengikuti pemilihan umum</a:t>
            </a:r>
            <a:endParaRPr lang="id-ID" sz="11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822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227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PENGAMALAN PANCASILA SILA KE-4 DALAM KEHIDUPAN SEHARI-HARI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PENGAMALAN PANCASILA SILA KE-4 DALAM KEHIDUPAN SEHARI-HARI</dc:title>
  <dc:creator>labkom4569</dc:creator>
  <cp:lastModifiedBy>labkom4569</cp:lastModifiedBy>
  <cp:revision>3</cp:revision>
  <dcterms:created xsi:type="dcterms:W3CDTF">2018-11-27T05:40:21Z</dcterms:created>
  <dcterms:modified xsi:type="dcterms:W3CDTF">2018-11-27T06:05:37Z</dcterms:modified>
</cp:coreProperties>
</file>